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2" r:id="rId5"/>
    <p:sldId id="273" r:id="rId6"/>
    <p:sldId id="271" r:id="rId7"/>
    <p:sldId id="274" r:id="rId8"/>
    <p:sldId id="272" r:id="rId9"/>
    <p:sldId id="276" r:id="rId10"/>
    <p:sldId id="266" r:id="rId11"/>
    <p:sldId id="264" r:id="rId12"/>
    <p:sldId id="269" r:id="rId1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A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0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024592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685800" latinLnBrk="0">
      <a:defRPr sz="900">
        <a:latin typeface="+mj-lt"/>
        <a:ea typeface="+mj-ea"/>
        <a:cs typeface="+mj-cs"/>
        <a:sym typeface="Calibri"/>
      </a:defRPr>
    </a:lvl1pPr>
    <a:lvl2pPr indent="228600" defTabSz="685800" latinLnBrk="0">
      <a:defRPr sz="900">
        <a:latin typeface="+mj-lt"/>
        <a:ea typeface="+mj-ea"/>
        <a:cs typeface="+mj-cs"/>
        <a:sym typeface="Calibri"/>
      </a:defRPr>
    </a:lvl2pPr>
    <a:lvl3pPr indent="457200" defTabSz="685800" latinLnBrk="0">
      <a:defRPr sz="900">
        <a:latin typeface="+mj-lt"/>
        <a:ea typeface="+mj-ea"/>
        <a:cs typeface="+mj-cs"/>
        <a:sym typeface="Calibri"/>
      </a:defRPr>
    </a:lvl3pPr>
    <a:lvl4pPr indent="685800" defTabSz="685800" latinLnBrk="0">
      <a:defRPr sz="900">
        <a:latin typeface="+mj-lt"/>
        <a:ea typeface="+mj-ea"/>
        <a:cs typeface="+mj-cs"/>
        <a:sym typeface="Calibri"/>
      </a:defRPr>
    </a:lvl4pPr>
    <a:lvl5pPr indent="914400" defTabSz="685800" latinLnBrk="0">
      <a:defRPr sz="900">
        <a:latin typeface="+mj-lt"/>
        <a:ea typeface="+mj-ea"/>
        <a:cs typeface="+mj-cs"/>
        <a:sym typeface="Calibri"/>
      </a:defRPr>
    </a:lvl5pPr>
    <a:lvl6pPr indent="1143000" defTabSz="685800" latinLnBrk="0">
      <a:defRPr sz="900">
        <a:latin typeface="+mj-lt"/>
        <a:ea typeface="+mj-ea"/>
        <a:cs typeface="+mj-cs"/>
        <a:sym typeface="Calibri"/>
      </a:defRPr>
    </a:lvl6pPr>
    <a:lvl7pPr indent="1371600" defTabSz="685800" latinLnBrk="0">
      <a:defRPr sz="900">
        <a:latin typeface="+mj-lt"/>
        <a:ea typeface="+mj-ea"/>
        <a:cs typeface="+mj-cs"/>
        <a:sym typeface="Calibri"/>
      </a:defRPr>
    </a:lvl7pPr>
    <a:lvl8pPr indent="1600200" defTabSz="685800" latinLnBrk="0">
      <a:defRPr sz="900">
        <a:latin typeface="+mj-lt"/>
        <a:ea typeface="+mj-ea"/>
        <a:cs typeface="+mj-cs"/>
        <a:sym typeface="Calibri"/>
      </a:defRPr>
    </a:lvl8pPr>
    <a:lvl9pPr indent="1828800" defTabSz="685800" latinLnBrk="0">
      <a:defRPr sz="9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457201" y="204785"/>
            <a:ext cx="3008315" cy="87154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04789"/>
            <a:ext cx="5111750" cy="438983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9" y="1076326"/>
            <a:ext cx="3008317" cy="351829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Text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2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t>Title Text</a:t>
            </a:r>
          </a:p>
        </p:txBody>
      </p:sp>
      <p:sp>
        <p:nvSpPr>
          <p:cNvPr id="98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459581"/>
            <a:ext cx="5486402" cy="3086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025503"/>
            <a:ext cx="5486402" cy="60364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000"/>
            </a:lvl1pPr>
            <a:lvl2pPr marL="0" indent="0">
              <a:spcBef>
                <a:spcPts val="200"/>
              </a:spcBef>
              <a:buSzTx/>
              <a:buFontTx/>
              <a:buNone/>
              <a:defRPr sz="1000"/>
            </a:lvl2pPr>
            <a:lvl3pPr marL="0" indent="0">
              <a:spcBef>
                <a:spcPts val="200"/>
              </a:spcBef>
              <a:buSzTx/>
              <a:buFontTx/>
              <a:buNone/>
              <a:defRPr sz="1000"/>
            </a:lvl3pPr>
            <a:lvl4pPr marL="0" indent="0">
              <a:spcBef>
                <a:spcPts val="200"/>
              </a:spcBef>
              <a:buSzTx/>
              <a:buFontTx/>
              <a:buNone/>
              <a:defRPr sz="1000"/>
            </a:lvl4pPr>
            <a:lvl5pPr marL="0" indent="0">
              <a:spcBef>
                <a:spcPts val="200"/>
              </a:spcBef>
              <a:buSzTx/>
              <a:buFontTx/>
              <a:buNone/>
              <a:defRPr sz="1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>
            <a:spLocks noGrp="1"/>
          </p:cNvSpPr>
          <p:nvPr>
            <p:ph type="title"/>
          </p:nvPr>
        </p:nvSpPr>
        <p:spPr>
          <a:xfrm>
            <a:off x="6629400" y="205978"/>
            <a:ext cx="2057400" cy="438864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05978"/>
            <a:ext cx="6019800" cy="438864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Text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1" cy="1021558"/>
          </a:xfrm>
          <a:prstGeom prst="rect">
            <a:avLst/>
          </a:prstGeom>
        </p:spPr>
        <p:txBody>
          <a:bodyPr anchor="t"/>
          <a:lstStyle>
            <a:lvl1pPr>
              <a:defRPr sz="3000" b="1" cap="all">
                <a:solidFill>
                  <a:srgbClr val="FFFFFF"/>
                </a:solidFill>
                <a:latin typeface="Lithos Pro"/>
                <a:ea typeface="Lithos Pro"/>
                <a:cs typeface="Lithos Pro"/>
                <a:sym typeface="Lithos Pro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180033"/>
            <a:ext cx="7772401" cy="112514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1pPr>
            <a:lvl2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2pPr>
            <a:lvl3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3pPr>
            <a:lvl4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4pPr>
            <a:lvl5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200150"/>
            <a:ext cx="4038600" cy="3394474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 marL="592931" indent="-250031">
              <a:defRPr sz="2100"/>
            </a:lvl2pPr>
            <a:lvl3pPr marL="925830" indent="-240030">
              <a:defRPr sz="2100"/>
            </a:lvl3pPr>
            <a:lvl4pPr marL="1305657" indent="-276957">
              <a:defRPr sz="2100"/>
            </a:lvl4pPr>
            <a:lvl5pPr marL="1648556" indent="-276957"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151333"/>
            <a:ext cx="4040188" cy="47982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1800" b="1"/>
            </a:lvl1pPr>
            <a:lvl2pPr marL="0" indent="0">
              <a:spcBef>
                <a:spcPts val="400"/>
              </a:spcBef>
              <a:buSzTx/>
              <a:buFontTx/>
              <a:buNone/>
              <a:defRPr sz="1800" b="1"/>
            </a:lvl2pPr>
            <a:lvl3pPr marL="0" indent="0">
              <a:spcBef>
                <a:spcPts val="400"/>
              </a:spcBef>
              <a:buSzTx/>
              <a:buFontTx/>
              <a:buNone/>
              <a:defRPr sz="1800" b="1"/>
            </a:lvl3pPr>
            <a:lvl4pPr marL="0" indent="0">
              <a:spcBef>
                <a:spcPts val="400"/>
              </a:spcBef>
              <a:buSzTx/>
              <a:buFontTx/>
              <a:buNone/>
              <a:defRPr sz="1800" b="1"/>
            </a:lvl4pPr>
            <a:lvl5pPr marL="0" indent="0">
              <a:spcBef>
                <a:spcPts val="400"/>
              </a:spcBef>
              <a:buSzTx/>
              <a:buFontTx/>
              <a:buNone/>
              <a:defRPr sz="1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151333"/>
            <a:ext cx="4041777" cy="47982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0">
    <p:bg>
      <p:bgPr>
        <a:solidFill>
          <a:srgbClr val="00AA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457201" y="204785"/>
            <a:ext cx="3008315" cy="87154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04789"/>
            <a:ext cx="5111750" cy="438983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5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9" y="1076326"/>
            <a:ext cx="3008317" cy="351829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459581"/>
            <a:ext cx="5486402" cy="3086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025503"/>
            <a:ext cx="5486402" cy="60364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000"/>
            </a:lvl1pPr>
            <a:lvl2pPr marL="0" indent="0">
              <a:spcBef>
                <a:spcPts val="200"/>
              </a:spcBef>
              <a:buSzTx/>
              <a:buFontTx/>
              <a:buNone/>
              <a:defRPr sz="1000"/>
            </a:lvl2pPr>
            <a:lvl3pPr marL="0" indent="0">
              <a:spcBef>
                <a:spcPts val="200"/>
              </a:spcBef>
              <a:buSzTx/>
              <a:buFontTx/>
              <a:buNone/>
              <a:defRPr sz="1000"/>
            </a:lvl3pPr>
            <a:lvl4pPr marL="0" indent="0">
              <a:spcBef>
                <a:spcPts val="200"/>
              </a:spcBef>
              <a:buSzTx/>
              <a:buFontTx/>
              <a:buNone/>
              <a:defRPr sz="1000"/>
            </a:lvl4pPr>
            <a:lvl5pPr marL="0" indent="0">
              <a:spcBef>
                <a:spcPts val="200"/>
              </a:spcBef>
              <a:buSzTx/>
              <a:buFontTx/>
              <a:buNone/>
              <a:defRPr sz="1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55526" y="4796836"/>
            <a:ext cx="231275" cy="2147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Text"/>
          <p:cNvSpPr txBox="1">
            <a:spLocks noGrp="1"/>
          </p:cNvSpPr>
          <p:nvPr>
            <p:ph type="title"/>
          </p:nvPr>
        </p:nvSpPr>
        <p:spPr>
          <a:xfrm>
            <a:off x="6629400" y="205978"/>
            <a:ext cx="2057400" cy="438864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05978"/>
            <a:ext cx="6019800" cy="438864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1" cy="1021558"/>
          </a:xfrm>
          <a:prstGeom prst="rect">
            <a:avLst/>
          </a:prstGeom>
        </p:spPr>
        <p:txBody>
          <a:bodyPr anchor="t"/>
          <a:lstStyle>
            <a:lvl1pPr>
              <a:defRPr sz="3000" b="1" cap="all">
                <a:solidFill>
                  <a:srgbClr val="FFFFFF"/>
                </a:solidFill>
                <a:latin typeface="Lithos Pro"/>
                <a:ea typeface="Lithos Pro"/>
                <a:cs typeface="Lithos Pro"/>
                <a:sym typeface="Litho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180033"/>
            <a:ext cx="7772401" cy="112514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1pPr>
            <a:lvl2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2pPr>
            <a:lvl3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3pPr>
            <a:lvl4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4pPr>
            <a:lvl5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200150"/>
            <a:ext cx="4038600" cy="3394474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 marL="592931" indent="-250031">
              <a:defRPr sz="2100"/>
            </a:lvl2pPr>
            <a:lvl3pPr marL="925830" indent="-240030">
              <a:defRPr sz="2100"/>
            </a:lvl3pPr>
            <a:lvl4pPr marL="1305657" indent="-276957">
              <a:defRPr sz="2100"/>
            </a:lvl4pPr>
            <a:lvl5pPr marL="1648556" indent="-276957"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151333"/>
            <a:ext cx="4040188" cy="47982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1800" b="1"/>
            </a:lvl1pPr>
            <a:lvl2pPr marL="0" indent="0">
              <a:spcBef>
                <a:spcPts val="400"/>
              </a:spcBef>
              <a:buSzTx/>
              <a:buFontTx/>
              <a:buNone/>
              <a:defRPr sz="1800" b="1"/>
            </a:lvl2pPr>
            <a:lvl3pPr marL="0" indent="0">
              <a:spcBef>
                <a:spcPts val="400"/>
              </a:spcBef>
              <a:buSzTx/>
              <a:buFontTx/>
              <a:buNone/>
              <a:defRPr sz="1800" b="1"/>
            </a:lvl3pPr>
            <a:lvl4pPr marL="0" indent="0">
              <a:spcBef>
                <a:spcPts val="400"/>
              </a:spcBef>
              <a:buSzTx/>
              <a:buFontTx/>
              <a:buNone/>
              <a:defRPr sz="1800" b="1"/>
            </a:lvl4pPr>
            <a:lvl5pPr marL="0" indent="0">
              <a:spcBef>
                <a:spcPts val="400"/>
              </a:spcBef>
              <a:buSzTx/>
              <a:buFontTx/>
              <a:buNone/>
              <a:defRPr sz="1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151333"/>
            <a:ext cx="4041777" cy="47982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781" y="4794967"/>
            <a:ext cx="224021" cy="218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  <p:sldLayoutId id="2147483667" r:id="rId18"/>
    <p:sldLayoutId id="2147483668" r:id="rId19"/>
    <p:sldLayoutId id="2147483669" r:id="rId20"/>
    <p:sldLayoutId id="2147483671" r:id="rId21"/>
    <p:sldLayoutId id="2147483672" r:id="rId22"/>
    <p:sldLayoutId id="2147483673" r:id="rId23"/>
    <p:sldLayoutId id="2147483674" r:id="rId24"/>
    <p:sldLayoutId id="2147483675" r:id="rId25"/>
  </p:sldLayoutIdLst>
  <p:transition spd="med"/>
  <p:txStyles>
    <p:titleStyle>
      <a:lvl1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587828" marR="0" indent="-244928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1645920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2954"/>
            <a:ext cx="9190060" cy="5169409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TextBox 3"/>
          <p:cNvSpPr txBox="1"/>
          <p:nvPr/>
        </p:nvSpPr>
        <p:spPr>
          <a:xfrm>
            <a:off x="1828799" y="1236747"/>
            <a:ext cx="5683830" cy="42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2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Welcome to Sutter Health CPMC’s</a:t>
            </a:r>
          </a:p>
        </p:txBody>
      </p:sp>
      <p:pic>
        <p:nvPicPr>
          <p:cNvPr id="255" name="Picture 19" descr="Picture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0605" y="2011128"/>
            <a:ext cx="5782790" cy="1112360"/>
          </a:xfrm>
          <a:prstGeom prst="rect">
            <a:avLst/>
          </a:prstGeom>
          <a:ln w="12700">
            <a:miter lim="400000"/>
          </a:ln>
          <a:effectLst>
            <a:outerShdw blurRad="127000" dist="50800" dir="5400000" rotWithShape="0">
              <a:srgbClr val="000000">
                <a:alpha val="43137"/>
              </a:srgbClr>
            </a:outerShdw>
          </a:effectLst>
        </p:spPr>
      </p:pic>
      <p:pic>
        <p:nvPicPr>
          <p:cNvPr id="256" name="Picture 20" descr="Picture 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09072" y="3433658"/>
            <a:ext cx="1923283" cy="700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0" advTm="500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1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icture 3" descr="Picture 3"/>
          <p:cNvPicPr>
            <a:picLocks noChangeAspect="1"/>
          </p:cNvPicPr>
          <p:nvPr/>
        </p:nvPicPr>
        <p:blipFill rotWithShape="1">
          <a:blip r:embed="rId2">
            <a:extLst/>
          </a:blip>
          <a:srcRect l="9518" t="18680" r="18907" b="5652"/>
          <a:stretch/>
        </p:blipFill>
        <p:spPr>
          <a:xfrm>
            <a:off x="-8626" y="0"/>
            <a:ext cx="6487064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 Box 3"/>
          <p:cNvSpPr txBox="1"/>
          <p:nvPr/>
        </p:nvSpPr>
        <p:spPr>
          <a:xfrm>
            <a:off x="1143000" y="101946"/>
            <a:ext cx="6858000" cy="876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002" tIns="24002" rIns="24002" bIns="24002">
            <a:spAutoFit/>
          </a:bodyPr>
          <a:lstStyle/>
          <a:p>
            <a:pPr algn="ctr" defTabSz="685918">
              <a:defRPr sz="7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ctr" defTabSz="685918">
              <a:defRPr sz="2700" b="1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New Hospital at Valencia &amp; Cesar Chavez</a:t>
            </a:r>
          </a:p>
          <a:p>
            <a:pPr algn="r" defTabSz="685918">
              <a:defRPr sz="2400" b="1" i="1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Now Open!</a:t>
            </a:r>
          </a:p>
        </p:txBody>
      </p:sp>
      <p:pic>
        <p:nvPicPr>
          <p:cNvPr id="30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t="20958" b="9200"/>
          <a:stretch>
            <a:fillRect/>
          </a:stretch>
        </p:blipFill>
        <p:spPr>
          <a:xfrm>
            <a:off x="1143000" y="1152010"/>
            <a:ext cx="6858000" cy="3991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6223" t="3230" b="25655"/>
          <a:stretch>
            <a:fillRect/>
          </a:stretch>
        </p:blipFill>
        <p:spPr>
          <a:xfrm>
            <a:off x="1142999" y="0"/>
            <a:ext cx="6858003" cy="5200650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Subtitle 3"/>
          <p:cNvSpPr txBox="1">
            <a:spLocks noGrp="1"/>
          </p:cNvSpPr>
          <p:nvPr>
            <p:ph type="body" sz="quarter" idx="1"/>
          </p:nvPr>
        </p:nvSpPr>
        <p:spPr>
          <a:xfrm>
            <a:off x="1600200" y="285750"/>
            <a:ext cx="5943600" cy="1314450"/>
          </a:xfrm>
          <a:prstGeom prst="rect">
            <a:avLst/>
          </a:prstGeom>
        </p:spPr>
        <p:txBody>
          <a:bodyPr/>
          <a:lstStyle>
            <a:lvl1pPr>
              <a:spcBef>
                <a:spcPts val="800"/>
              </a:spcBef>
              <a:defRPr sz="3600" b="1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Please respect the park and dispose of all trash.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Clouds" descr="Cloud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2954"/>
            <a:ext cx="9190060" cy="5169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BB Full" descr="BB Full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01940" y="-31313"/>
            <a:ext cx="9255333" cy="5206126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260" name="BB Cover" descr="BB Cover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3900" y="-56074"/>
            <a:ext cx="4161363" cy="5231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Paddington Cover" descr="Paddington Cover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81981" y="33034"/>
            <a:ext cx="4276728" cy="514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MITP Logo" descr="MITP Logo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25999" y="725188"/>
            <a:ext cx="4255156" cy="818510"/>
          </a:xfrm>
          <a:prstGeom prst="rect">
            <a:avLst/>
          </a:prstGeom>
          <a:ln w="12700">
            <a:miter lim="400000"/>
          </a:ln>
          <a:effectLst>
            <a:outerShdw blurRad="127000" dist="50800" dir="5400000" rotWithShape="0">
              <a:srgbClr val="000000">
                <a:alpha val="43137"/>
              </a:srgbClr>
            </a:outerShdw>
          </a:effectLst>
        </p:spPr>
      </p:pic>
      <p:pic>
        <p:nvPicPr>
          <p:cNvPr id="263" name="Picture 1" descr="Picture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200976" y="1723419"/>
            <a:ext cx="3505203" cy="176273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GP MovieText"/>
          <p:cNvSpPr txBox="1"/>
          <p:nvPr/>
        </p:nvSpPr>
        <p:spPr>
          <a:xfrm>
            <a:off x="5207072" y="1794553"/>
            <a:ext cx="3493011" cy="811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80000"/>
              </a:lnSpc>
              <a:defRPr sz="2800" b="1" cap="all">
                <a:solidFill>
                  <a:srgbClr val="FFFFFF"/>
                </a:solidFill>
                <a:latin typeface="Lithos Pro"/>
                <a:ea typeface="Lithos Pro"/>
                <a:cs typeface="Lithos Pro"/>
                <a:sym typeface="Lithos Pro"/>
              </a:defRPr>
            </a:pPr>
            <a:r>
              <a:t>BEAUTY</a:t>
            </a:r>
            <a:br/>
            <a:r>
              <a:t>AND THE BEAST</a:t>
            </a:r>
          </a:p>
        </p:txBody>
      </p:sp>
      <p:sp>
        <p:nvSpPr>
          <p:cNvPr id="265" name="GP Date "/>
          <p:cNvSpPr txBox="1"/>
          <p:nvPr/>
        </p:nvSpPr>
        <p:spPr>
          <a:xfrm>
            <a:off x="5207072" y="2542137"/>
            <a:ext cx="3493011" cy="36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200"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t>Saturday, Sept 15</a:t>
            </a:r>
            <a:r>
              <a:rPr baseline="30000"/>
              <a:t>th</a:t>
            </a:r>
          </a:p>
        </p:txBody>
      </p:sp>
      <p:sp>
        <p:nvSpPr>
          <p:cNvPr id="266" name="GP Location"/>
          <p:cNvSpPr txBox="1"/>
          <p:nvPr/>
        </p:nvSpPr>
        <p:spPr>
          <a:xfrm>
            <a:off x="5207072" y="3018819"/>
            <a:ext cx="3493011" cy="358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Glen Park</a:t>
            </a:r>
          </a:p>
        </p:txBody>
      </p:sp>
      <p:pic>
        <p:nvPicPr>
          <p:cNvPr id="267" name="Logos" descr="Logos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594676" y="3849384"/>
            <a:ext cx="2717803" cy="990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12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8" decel="72000" fill="hold" grpId="3" nodeType="withEffect">
                                  <p:stCondLst>
                                    <p:cond delay="1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8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8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4" nodeType="withEffect">
                                  <p:stCondLst>
                                    <p:cond delay="19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7" presetClass="entr" presetSubtype="8" fill="hold" grpId="5" nodeType="withEffect">
                                  <p:stCondLst>
                                    <p:cond delay="1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1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1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6" nodeType="withEffect">
                                  <p:stCondLst>
                                    <p:cond delay="1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7" nodeType="withEffect">
                                  <p:stCondLst>
                                    <p:cond delay="1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8" nodeType="withEffect">
                                  <p:stCondLst>
                                    <p:cond delay="2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9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7" presetClass="entr" presetSubtype="8" fill="hold" grpId="9" nodeType="withEffect">
                                  <p:stCondLst>
                                    <p:cond delay="19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1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1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1" animBg="1" advAuto="0"/>
      <p:bldP spid="259" grpId="2" animBg="1" advAuto="0"/>
      <p:bldP spid="260" grpId="3" animBg="1" advAuto="0"/>
      <p:bldP spid="262" grpId="4" animBg="1" advAuto="0"/>
      <p:bldP spid="263" grpId="5" animBg="1" advAuto="0"/>
      <p:bldP spid="264" grpId="6" animBg="1" advAuto="0"/>
      <p:bldP spid="265" grpId="7" animBg="1" advAuto="0"/>
      <p:bldP spid="266" grpId="8" animBg="1" advAuto="0"/>
      <p:bldP spid="267" grpId="9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2954"/>
            <a:ext cx="9190060" cy="5169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5481" y="0"/>
            <a:ext cx="4276728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7599" y="692153"/>
            <a:ext cx="4255156" cy="818511"/>
          </a:xfrm>
          <a:prstGeom prst="rect">
            <a:avLst/>
          </a:prstGeom>
          <a:ln w="12700">
            <a:miter lim="400000"/>
          </a:ln>
          <a:effectLst>
            <a:outerShdw blurRad="127000" dist="50800" dir="5400000" rotWithShape="0">
              <a:srgbClr val="000000">
                <a:alpha val="43137"/>
              </a:srgbClr>
            </a:outerShdw>
          </a:effectLst>
        </p:spPr>
      </p:pic>
      <p:pic>
        <p:nvPicPr>
          <p:cNvPr id="281" name="Picture 1" descr="Picture 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92575" y="1723419"/>
            <a:ext cx="3505203" cy="1762731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TextBox 4"/>
          <p:cNvSpPr txBox="1"/>
          <p:nvPr/>
        </p:nvSpPr>
        <p:spPr>
          <a:xfrm>
            <a:off x="1498671" y="1819953"/>
            <a:ext cx="3493012" cy="472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000" b="1" cap="all">
                <a:solidFill>
                  <a:srgbClr val="FFFFFF"/>
                </a:solidFill>
                <a:latin typeface="Lithos Pro"/>
                <a:ea typeface="Lithos Pro"/>
                <a:cs typeface="Lithos Pro"/>
                <a:sym typeface="Lithos Pro"/>
              </a:defRPr>
            </a:lvl1pPr>
          </a:lstStyle>
          <a:p>
            <a:r>
              <a:t>Paddington 2</a:t>
            </a:r>
          </a:p>
        </p:txBody>
      </p:sp>
      <p:sp>
        <p:nvSpPr>
          <p:cNvPr id="283" name="TextBox 7"/>
          <p:cNvSpPr txBox="1"/>
          <p:nvPr/>
        </p:nvSpPr>
        <p:spPr>
          <a:xfrm>
            <a:off x="1498671" y="2275437"/>
            <a:ext cx="3493012" cy="36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200"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t>Saturday, Sept 22</a:t>
            </a:r>
            <a:r>
              <a:rPr baseline="30000"/>
              <a:t>nd</a:t>
            </a:r>
          </a:p>
        </p:txBody>
      </p:sp>
      <p:sp>
        <p:nvSpPr>
          <p:cNvPr id="284" name="TextBox 8"/>
          <p:cNvSpPr txBox="1"/>
          <p:nvPr/>
        </p:nvSpPr>
        <p:spPr>
          <a:xfrm>
            <a:off x="1498671" y="2942619"/>
            <a:ext cx="3493012" cy="358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r>
              <a:t>Upper Noe Valley Rec. Center</a:t>
            </a:r>
          </a:p>
        </p:txBody>
      </p:sp>
      <p:pic>
        <p:nvPicPr>
          <p:cNvPr id="285" name="Picture 20" descr="Picture 2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86276" y="3849384"/>
            <a:ext cx="2717803" cy="990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8"/>
          <a:stretch/>
        </p:blipFill>
        <p:spPr>
          <a:xfrm>
            <a:off x="3088257" y="-24414"/>
            <a:ext cx="6487064" cy="5167914"/>
          </a:xfrm>
          <a:prstGeom prst="rect">
            <a:avLst/>
          </a:prstGeom>
        </p:spPr>
      </p:pic>
      <p:sp>
        <p:nvSpPr>
          <p:cNvPr id="295" name="TextBox 1"/>
          <p:cNvSpPr txBox="1"/>
          <p:nvPr/>
        </p:nvSpPr>
        <p:spPr>
          <a:xfrm>
            <a:off x="144474" y="4330139"/>
            <a:ext cx="2736748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800" dirty="0" smtClean="0">
                <a:latin typeface="GT Walsheim Bold" panose="02000503040000020003" pitchFamily="2" charset="0"/>
              </a:rPr>
              <a:t>Remarkable care. </a:t>
            </a:r>
          </a:p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800" dirty="0" smtClean="0">
                <a:latin typeface="GT Walsheim Bold" panose="02000503040000020003" pitchFamily="2" charset="0"/>
              </a:rPr>
              <a:t>Remarkably close.</a:t>
            </a:r>
            <a:endParaRPr sz="1800" dirty="0">
              <a:latin typeface="GT Walsheim Bold" panose="02000503040000020003" pitchFamily="2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44474" y="806236"/>
            <a:ext cx="2736748" cy="2923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 smtClean="0">
                <a:solidFill>
                  <a:srgbClr val="00AAA6"/>
                </a:solidFill>
                <a:latin typeface="GT Walsheim Bold" panose="02000503040000020003" pitchFamily="2" charset="0"/>
              </a:rPr>
              <a:t>Prenatal yoga.</a:t>
            </a:r>
          </a:p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 smtClean="0">
                <a:solidFill>
                  <a:srgbClr val="00AAA6"/>
                </a:solidFill>
                <a:latin typeface="GT Walsheim Bold" panose="02000503040000020003" pitchFamily="2" charset="0"/>
              </a:rPr>
              <a:t>For the deep breaths now and when the baby arrives.</a:t>
            </a:r>
          </a:p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100" dirty="0">
                <a:solidFill>
                  <a:srgbClr val="00AAA6"/>
                </a:solidFill>
                <a:latin typeface="GT Walsheim Bold" panose="02000503040000020003" pitchFamily="2" charset="0"/>
              </a:rPr>
              <a:t>Remarkable care. Remarkably close.</a:t>
            </a:r>
            <a:r>
              <a:rPr lang="en-US" sz="1100" dirty="0">
                <a:solidFill>
                  <a:srgbClr val="00AAA6"/>
                </a:solidFill>
                <a:latin typeface="Helvetica Neue" panose="02000503000000020004" pitchFamily="2"/>
              </a:rPr>
              <a:t/>
            </a:r>
            <a:br>
              <a:rPr lang="en-US" sz="1100" dirty="0">
                <a:solidFill>
                  <a:srgbClr val="00AAA6"/>
                </a:solidFill>
                <a:latin typeface="Helvetica Neue" panose="02000503000000020004" pitchFamily="2"/>
              </a:rPr>
            </a:br>
            <a:endParaRPr lang="en-US" sz="1100" dirty="0">
              <a:solidFill>
                <a:srgbClr val="00AAA6"/>
              </a:solidFill>
              <a:latin typeface="Helvetica Neue" panose="02000503000000020004" pitchFamily="2"/>
            </a:endParaRPr>
          </a:p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1400" b="1" dirty="0" smtClean="0">
              <a:solidFill>
                <a:srgbClr val="00AAA6"/>
              </a:solidFill>
              <a:latin typeface="Helvetica Neue" panose="02000503000000020004" pitchFamily="2"/>
            </a:endParaRPr>
          </a:p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400" b="1" dirty="0" smtClean="0">
                <a:solidFill>
                  <a:srgbClr val="00AAA6"/>
                </a:solidFill>
                <a:latin typeface="Helvetica Neue" panose="02000503000000020004" pitchFamily="2"/>
              </a:rPr>
              <a:t>Learn more at</a:t>
            </a:r>
          </a:p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400" dirty="0" smtClean="0">
                <a:solidFill>
                  <a:srgbClr val="00AAA6"/>
                </a:solidFill>
                <a:latin typeface="Helvetica Neue" panose="02000503000000020004" pitchFamily="2"/>
              </a:rPr>
              <a:t>sutterhealth.org/</a:t>
            </a:r>
            <a:r>
              <a:rPr lang="en-US" sz="1400" dirty="0" err="1" smtClean="0">
                <a:solidFill>
                  <a:srgbClr val="00AAA6"/>
                </a:solidFill>
                <a:latin typeface="Helvetica Neue" panose="02000503000000020004" pitchFamily="2"/>
              </a:rPr>
              <a:t>missionbernal</a:t>
            </a:r>
            <a:endParaRPr sz="1400" dirty="0">
              <a:solidFill>
                <a:srgbClr val="00AAA6"/>
              </a:solidFill>
              <a:latin typeface="Helvetica Neue" panose="02000503000000020004" pitchFamily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74" y="4444776"/>
            <a:ext cx="1595886" cy="531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5" t="2097" r="2152" b="1290"/>
          <a:stretch/>
        </p:blipFill>
        <p:spPr>
          <a:xfrm>
            <a:off x="-1" y="-8626"/>
            <a:ext cx="6340416" cy="5167221"/>
          </a:xfrm>
          <a:prstGeom prst="rect">
            <a:avLst/>
          </a:prstGeom>
        </p:spPr>
      </p:pic>
      <p:sp>
        <p:nvSpPr>
          <p:cNvPr id="7" name="TextBox 1"/>
          <p:cNvSpPr txBox="1"/>
          <p:nvPr/>
        </p:nvSpPr>
        <p:spPr>
          <a:xfrm>
            <a:off x="6487064" y="1396505"/>
            <a:ext cx="2736748" cy="2139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 smtClean="0">
                <a:solidFill>
                  <a:srgbClr val="00AAA6"/>
                </a:solidFill>
                <a:latin typeface="GT Walsheim Bold" panose="02000503040000020003" pitchFamily="2" charset="0"/>
              </a:rPr>
              <a:t>Now Open. CPMC’s Mission Bernal Campus</a:t>
            </a:r>
          </a:p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100" dirty="0" smtClean="0">
                <a:solidFill>
                  <a:srgbClr val="00AAA6"/>
                </a:solidFill>
                <a:latin typeface="GT Walsheim Bold" panose="02000503040000020003" pitchFamily="2" charset="0"/>
              </a:rPr>
              <a:t>Remarkable care. Remarkably </a:t>
            </a:r>
            <a:r>
              <a:rPr lang="en-US" sz="1100" dirty="0">
                <a:solidFill>
                  <a:srgbClr val="00AAA6"/>
                </a:solidFill>
                <a:latin typeface="GT Walsheim Bold" panose="02000503040000020003" pitchFamily="2" charset="0"/>
              </a:rPr>
              <a:t>close</a:t>
            </a:r>
            <a:r>
              <a:rPr lang="en-US" sz="1100" dirty="0" smtClean="0">
                <a:solidFill>
                  <a:srgbClr val="00AAA6"/>
                </a:solidFill>
                <a:latin typeface="GT Walsheim Bold" panose="02000503040000020003" pitchFamily="2" charset="0"/>
              </a:rPr>
              <a:t>.</a:t>
            </a:r>
          </a:p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1100" dirty="0" smtClean="0">
              <a:solidFill>
                <a:srgbClr val="00AAA6"/>
              </a:solidFill>
              <a:latin typeface="GT Walsheim Bold" panose="02000503040000020003" pitchFamily="2" charset="0"/>
            </a:endParaRPr>
          </a:p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1100" dirty="0">
              <a:solidFill>
                <a:srgbClr val="00AAA6"/>
              </a:solidFill>
              <a:latin typeface="GT Walsheim Bold" panose="02000503040000020003" pitchFamily="2" charset="0"/>
            </a:endParaRPr>
          </a:p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400" b="1" dirty="0">
                <a:solidFill>
                  <a:srgbClr val="00AAA6"/>
                </a:solidFill>
                <a:latin typeface="Helvetica Neue" panose="02000503000000020004" pitchFamily="2"/>
              </a:rPr>
              <a:t>Learn more at</a:t>
            </a:r>
          </a:p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400" dirty="0" smtClean="0">
                <a:solidFill>
                  <a:srgbClr val="00AAA6"/>
                </a:solidFill>
                <a:latin typeface="Helvetica Neue" panose="02000503000000020004" pitchFamily="2"/>
              </a:rPr>
              <a:t>sutterhealth.org/</a:t>
            </a:r>
            <a:r>
              <a:rPr lang="en-US" sz="1400" dirty="0" err="1" smtClean="0">
                <a:solidFill>
                  <a:srgbClr val="00AAA6"/>
                </a:solidFill>
                <a:latin typeface="Helvetica Neue" panose="02000503000000020004" pitchFamily="2"/>
              </a:rPr>
              <a:t>missionbernal</a:t>
            </a:r>
            <a:endParaRPr lang="en-US" sz="1400" dirty="0">
              <a:solidFill>
                <a:srgbClr val="00AAA6"/>
              </a:solidFill>
              <a:latin typeface="Helvetica Neue" panose="02000503000000020004" pitchFamily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064" y="4444776"/>
            <a:ext cx="1595886" cy="53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1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7" t="6514" r="18839" b="4801"/>
          <a:stretch/>
        </p:blipFill>
        <p:spPr>
          <a:xfrm>
            <a:off x="3088258" y="-8626"/>
            <a:ext cx="6064368" cy="5167222"/>
          </a:xfrm>
          <a:prstGeom prst="rect">
            <a:avLst/>
          </a:prstGeom>
        </p:spPr>
      </p:pic>
      <p:sp>
        <p:nvSpPr>
          <p:cNvPr id="10" name="TextBox 1"/>
          <p:cNvSpPr txBox="1"/>
          <p:nvPr/>
        </p:nvSpPr>
        <p:spPr>
          <a:xfrm>
            <a:off x="144474" y="1396505"/>
            <a:ext cx="2736748" cy="189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 smtClean="0">
                <a:solidFill>
                  <a:srgbClr val="00AAA6"/>
                </a:solidFill>
                <a:latin typeface="GT Walsheim Bold" panose="02000503040000020003" pitchFamily="2" charset="0"/>
              </a:rPr>
              <a:t>A full range of motion.</a:t>
            </a:r>
          </a:p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400" dirty="0" smtClean="0">
                <a:solidFill>
                  <a:srgbClr val="00AAA6"/>
                </a:solidFill>
                <a:latin typeface="Helvetica Neue" panose="02000503000000020004" pitchFamily="2"/>
              </a:rPr>
              <a:t>CPMC Mission Bernal minimally invasive orthopedic care.</a:t>
            </a:r>
          </a:p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100" dirty="0">
                <a:solidFill>
                  <a:srgbClr val="00AAA6"/>
                </a:solidFill>
                <a:latin typeface="GT Walsheim Bold" panose="02000503040000020003" pitchFamily="2" charset="0"/>
              </a:rPr>
              <a:t>Remarkable </a:t>
            </a:r>
            <a:r>
              <a:rPr lang="en-US" sz="1100" dirty="0" smtClean="0">
                <a:solidFill>
                  <a:srgbClr val="00AAA6"/>
                </a:solidFill>
                <a:latin typeface="GT Walsheim Bold" panose="02000503040000020003" pitchFamily="2" charset="0"/>
              </a:rPr>
              <a:t>care. Remarkably </a:t>
            </a:r>
            <a:r>
              <a:rPr lang="en-US" sz="1100" dirty="0">
                <a:solidFill>
                  <a:srgbClr val="00AAA6"/>
                </a:solidFill>
                <a:latin typeface="GT Walsheim Bold" panose="02000503040000020003" pitchFamily="2" charset="0"/>
              </a:rPr>
              <a:t>close.</a:t>
            </a:r>
            <a:r>
              <a:rPr lang="en-US" sz="1600" dirty="0" smtClean="0">
                <a:solidFill>
                  <a:srgbClr val="00AAA6"/>
                </a:solidFill>
                <a:latin typeface="Helvetica Neue" panose="02000503000000020004" pitchFamily="2"/>
              </a:rPr>
              <a:t/>
            </a:r>
            <a:br>
              <a:rPr lang="en-US" sz="1600" dirty="0" smtClean="0">
                <a:solidFill>
                  <a:srgbClr val="00AAA6"/>
                </a:solidFill>
                <a:latin typeface="Helvetica Neue" panose="02000503000000020004" pitchFamily="2"/>
              </a:rPr>
            </a:br>
            <a:endParaRPr lang="en-US" sz="1600" dirty="0" smtClean="0">
              <a:solidFill>
                <a:srgbClr val="00AAA6"/>
              </a:solidFill>
              <a:latin typeface="Helvetica Neue" panose="02000503000000020004" pitchFamily="2"/>
            </a:endParaRPr>
          </a:p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400" dirty="0" smtClean="0">
                <a:solidFill>
                  <a:srgbClr val="00AAA6"/>
                </a:solidFill>
                <a:latin typeface="Helvetica Neue" panose="02000503000000020004" pitchFamily="2"/>
              </a:rPr>
              <a:t>Cesar Chavez &amp; Valencia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74" y="4444776"/>
            <a:ext cx="1595886" cy="53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11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6469811" y="1008316"/>
            <a:ext cx="2736748" cy="2139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 smtClean="0">
                <a:solidFill>
                  <a:srgbClr val="00AAA6"/>
                </a:solidFill>
                <a:latin typeface="GT Walsheim Bold" panose="02000503040000020003" pitchFamily="2" charset="0"/>
              </a:rPr>
              <a:t>Now Open. CPMC’s Mission Bernal Campus</a:t>
            </a:r>
          </a:p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100" dirty="0" smtClean="0">
                <a:solidFill>
                  <a:srgbClr val="00AAA6"/>
                </a:solidFill>
                <a:latin typeface="GT Walsheim Bold" panose="02000503040000020003" pitchFamily="2" charset="0"/>
              </a:rPr>
              <a:t>Remarkable care. Remarkably </a:t>
            </a:r>
            <a:r>
              <a:rPr lang="en-US" sz="1100" dirty="0">
                <a:solidFill>
                  <a:srgbClr val="00AAA6"/>
                </a:solidFill>
                <a:latin typeface="GT Walsheim Bold" panose="02000503040000020003" pitchFamily="2" charset="0"/>
              </a:rPr>
              <a:t>close</a:t>
            </a:r>
            <a:r>
              <a:rPr lang="en-US" sz="1100" dirty="0" smtClean="0">
                <a:solidFill>
                  <a:srgbClr val="00AAA6"/>
                </a:solidFill>
                <a:latin typeface="GT Walsheim Bold" panose="02000503040000020003" pitchFamily="2" charset="0"/>
              </a:rPr>
              <a:t>.</a:t>
            </a:r>
          </a:p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1100" dirty="0" smtClean="0">
              <a:solidFill>
                <a:srgbClr val="00AAA6"/>
              </a:solidFill>
              <a:latin typeface="GT Walsheim Bold" panose="02000503040000020003" pitchFamily="2" charset="0"/>
            </a:endParaRPr>
          </a:p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1100" dirty="0">
              <a:solidFill>
                <a:srgbClr val="00AAA6"/>
              </a:solidFill>
              <a:latin typeface="GT Walsheim Bold" panose="02000503040000020003" pitchFamily="2" charset="0"/>
            </a:endParaRPr>
          </a:p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400" b="1" dirty="0">
                <a:solidFill>
                  <a:srgbClr val="00AAA6"/>
                </a:solidFill>
                <a:latin typeface="Helvetica Neue" panose="02000503000000020004" pitchFamily="2"/>
              </a:rPr>
              <a:t>Learn more at</a:t>
            </a:r>
          </a:p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400" dirty="0" smtClean="0">
                <a:solidFill>
                  <a:srgbClr val="00AAA6"/>
                </a:solidFill>
                <a:latin typeface="Helvetica Neue" panose="02000503000000020004" pitchFamily="2"/>
              </a:rPr>
              <a:t>sutterhealth.org/</a:t>
            </a:r>
            <a:r>
              <a:rPr lang="en-US" sz="1400" dirty="0" err="1" smtClean="0">
                <a:solidFill>
                  <a:srgbClr val="00AAA6"/>
                </a:solidFill>
                <a:latin typeface="Helvetica Neue" panose="02000503000000020004" pitchFamily="2"/>
              </a:rPr>
              <a:t>missionbernal</a:t>
            </a:r>
            <a:endParaRPr lang="en-US" sz="1400" dirty="0">
              <a:solidFill>
                <a:srgbClr val="00AAA6"/>
              </a:solidFill>
              <a:latin typeface="Helvetica Neue" panose="02000503000000020004" pitchFamily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064" y="4496535"/>
            <a:ext cx="1595886" cy="5319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3" t="1954" r="2113" b="814"/>
          <a:stretch/>
        </p:blipFill>
        <p:spPr>
          <a:xfrm>
            <a:off x="-8626" y="-8626"/>
            <a:ext cx="6331789" cy="514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11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0" t="28741"/>
          <a:stretch/>
        </p:blipFill>
        <p:spPr>
          <a:xfrm>
            <a:off x="3088257" y="-17252"/>
            <a:ext cx="6487064" cy="5175848"/>
          </a:xfrm>
          <a:prstGeom prst="rect">
            <a:avLst/>
          </a:prstGeom>
        </p:spPr>
      </p:pic>
      <p:sp>
        <p:nvSpPr>
          <p:cNvPr id="7" name="TextBox 1"/>
          <p:cNvSpPr txBox="1"/>
          <p:nvPr/>
        </p:nvSpPr>
        <p:spPr>
          <a:xfrm>
            <a:off x="144474" y="1396505"/>
            <a:ext cx="2736748" cy="2292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 smtClean="0">
                <a:solidFill>
                  <a:srgbClr val="00AAA6"/>
                </a:solidFill>
                <a:latin typeface="GT Walsheim Bold" panose="02000503040000020003" pitchFamily="2" charset="0"/>
              </a:rPr>
              <a:t>Now Open. CPMC’s Mission Bernal Campus</a:t>
            </a:r>
          </a:p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100" dirty="0" smtClean="0">
                <a:solidFill>
                  <a:srgbClr val="00AAA6"/>
                </a:solidFill>
                <a:latin typeface="GT Walsheim Bold" panose="02000503040000020003" pitchFamily="2" charset="0"/>
              </a:rPr>
              <a:t>Remarkable care. Remarkably </a:t>
            </a:r>
            <a:r>
              <a:rPr lang="en-US" sz="1100" dirty="0">
                <a:solidFill>
                  <a:srgbClr val="00AAA6"/>
                </a:solidFill>
                <a:latin typeface="GT Walsheim Bold" panose="02000503040000020003" pitchFamily="2" charset="0"/>
              </a:rPr>
              <a:t>close.</a:t>
            </a:r>
            <a:r>
              <a:rPr lang="en-US" sz="1600" dirty="0" smtClean="0">
                <a:solidFill>
                  <a:srgbClr val="00AAA6"/>
                </a:solidFill>
                <a:latin typeface="Helvetica Neue" panose="02000503000000020004" pitchFamily="2"/>
              </a:rPr>
              <a:t/>
            </a:r>
            <a:br>
              <a:rPr lang="en-US" sz="1600" dirty="0" smtClean="0">
                <a:solidFill>
                  <a:srgbClr val="00AAA6"/>
                </a:solidFill>
                <a:latin typeface="Helvetica Neue" panose="02000503000000020004" pitchFamily="2"/>
              </a:rPr>
            </a:br>
            <a:endParaRPr lang="en-US" sz="1600" dirty="0" smtClean="0">
              <a:solidFill>
                <a:srgbClr val="00AAA6"/>
              </a:solidFill>
              <a:latin typeface="Helvetica Neue" panose="02000503000000020004" pitchFamily="2"/>
            </a:endParaRPr>
          </a:p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400" b="1" dirty="0">
                <a:solidFill>
                  <a:srgbClr val="00AAA6"/>
                </a:solidFill>
                <a:latin typeface="Helvetica Neue" panose="02000503000000020004" pitchFamily="2"/>
              </a:rPr>
              <a:t>Learn more at</a:t>
            </a:r>
          </a:p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400" dirty="0">
                <a:solidFill>
                  <a:srgbClr val="00AAA6"/>
                </a:solidFill>
                <a:latin typeface="Helvetica Neue" panose="02000503000000020004" pitchFamily="2"/>
              </a:rPr>
              <a:t>sutterhealth.org/</a:t>
            </a:r>
            <a:r>
              <a:rPr lang="en-US" sz="1400" dirty="0" err="1">
                <a:solidFill>
                  <a:srgbClr val="00AAA6"/>
                </a:solidFill>
                <a:latin typeface="Helvetica Neue" panose="02000503000000020004" pitchFamily="2"/>
              </a:rPr>
              <a:t>missionbernal</a:t>
            </a:r>
            <a:endParaRPr lang="en-US" sz="1400" dirty="0">
              <a:solidFill>
                <a:srgbClr val="00AAA6"/>
              </a:solidFill>
              <a:latin typeface="Helvetica Neue" panose="02000503000000020004" pitchFamily="2"/>
            </a:endParaRPr>
          </a:p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1600" dirty="0" smtClean="0">
              <a:solidFill>
                <a:srgbClr val="00AAA6"/>
              </a:solidFill>
              <a:latin typeface="Helvetica Neue" panose="02000503000000020004" pitchFamily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74" y="4444776"/>
            <a:ext cx="1595886" cy="53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36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r="12481"/>
          <a:stretch/>
        </p:blipFill>
        <p:spPr>
          <a:xfrm>
            <a:off x="3105509" y="-25879"/>
            <a:ext cx="6072996" cy="5210354"/>
          </a:xfrm>
          <a:prstGeom prst="rect">
            <a:avLst/>
          </a:prstGeom>
        </p:spPr>
      </p:pic>
      <p:sp>
        <p:nvSpPr>
          <p:cNvPr id="295" name="TextBox 1"/>
          <p:cNvSpPr txBox="1"/>
          <p:nvPr/>
        </p:nvSpPr>
        <p:spPr>
          <a:xfrm>
            <a:off x="144474" y="4330139"/>
            <a:ext cx="2736748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800" dirty="0" smtClean="0">
                <a:latin typeface="GT Walsheim Bold" panose="02000503040000020003" pitchFamily="2" charset="0"/>
              </a:rPr>
              <a:t>Remarkable care. </a:t>
            </a:r>
          </a:p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800" dirty="0" smtClean="0">
                <a:latin typeface="GT Walsheim Bold" panose="02000503040000020003" pitchFamily="2" charset="0"/>
              </a:rPr>
              <a:t>Remarkably close.</a:t>
            </a:r>
            <a:endParaRPr sz="1800" dirty="0">
              <a:latin typeface="GT Walsheim Bold" panose="02000503040000020003" pitchFamily="2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44474" y="1118035"/>
            <a:ext cx="2736748" cy="15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 smtClean="0">
                <a:solidFill>
                  <a:srgbClr val="00AAA6"/>
                </a:solidFill>
                <a:latin typeface="GT Walsheim Bold" panose="02000503040000020003" pitchFamily="2" charset="0"/>
              </a:rPr>
              <a:t>Dedicated </a:t>
            </a:r>
            <a:br>
              <a:rPr lang="en-US" sz="2400" dirty="0" smtClean="0">
                <a:solidFill>
                  <a:srgbClr val="00AAA6"/>
                </a:solidFill>
                <a:latin typeface="GT Walsheim Bold" panose="02000503040000020003" pitchFamily="2" charset="0"/>
              </a:rPr>
            </a:br>
            <a:r>
              <a:rPr lang="en-US" sz="2400" dirty="0" smtClean="0">
                <a:solidFill>
                  <a:srgbClr val="00AAA6"/>
                </a:solidFill>
                <a:latin typeface="GT Walsheim Bold" panose="02000503040000020003" pitchFamily="2" charset="0"/>
              </a:rPr>
              <a:t>ACE Unit.</a:t>
            </a:r>
          </a:p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 smtClean="0">
                <a:solidFill>
                  <a:srgbClr val="00AAA6"/>
                </a:solidFill>
                <a:latin typeface="Helvetica Neue" panose="02000503000000020004" pitchFamily="2"/>
              </a:rPr>
              <a:t>Acute Care for the Elderly…</a:t>
            </a:r>
            <a:r>
              <a:rPr lang="en-US" sz="2400" dirty="0" smtClean="0">
                <a:solidFill>
                  <a:srgbClr val="00AAA6"/>
                </a:solidFill>
                <a:latin typeface="GT Walsheim Bold" panose="02000503040000020003" pitchFamily="2" charset="0"/>
              </a:rPr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74" y="4444776"/>
            <a:ext cx="1595886" cy="531962"/>
          </a:xfrm>
          <a:prstGeom prst="rect">
            <a:avLst/>
          </a:prstGeom>
        </p:spPr>
      </p:pic>
      <p:sp>
        <p:nvSpPr>
          <p:cNvPr id="6" name="TextBox 1"/>
          <p:cNvSpPr txBox="1"/>
          <p:nvPr/>
        </p:nvSpPr>
        <p:spPr>
          <a:xfrm>
            <a:off x="144474" y="2687691"/>
            <a:ext cx="2736748" cy="938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100" dirty="0">
                <a:solidFill>
                  <a:srgbClr val="00AAA6"/>
                </a:solidFill>
                <a:latin typeface="GT Walsheim Bold" panose="02000503040000020003" pitchFamily="2" charset="0"/>
              </a:rPr>
              <a:t>Remarkable care. Remarkably close.</a:t>
            </a:r>
            <a:r>
              <a:rPr lang="en-US" sz="1100" dirty="0">
                <a:solidFill>
                  <a:srgbClr val="00AAA6"/>
                </a:solidFill>
                <a:latin typeface="Helvetica Neue" panose="02000503000000020004" pitchFamily="2"/>
              </a:rPr>
              <a:t/>
            </a:r>
            <a:br>
              <a:rPr lang="en-US" sz="1100" dirty="0">
                <a:solidFill>
                  <a:srgbClr val="00AAA6"/>
                </a:solidFill>
                <a:latin typeface="Helvetica Neue" panose="02000503000000020004" pitchFamily="2"/>
              </a:rPr>
            </a:br>
            <a:endParaRPr lang="en-US" sz="1400" dirty="0">
              <a:solidFill>
                <a:srgbClr val="00AAA6"/>
              </a:solidFill>
              <a:latin typeface="Helvetica Neue" panose="02000503000000020004" pitchFamily="2"/>
            </a:endParaRPr>
          </a:p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400" b="1" dirty="0" smtClean="0">
                <a:solidFill>
                  <a:srgbClr val="00AAA6"/>
                </a:solidFill>
                <a:latin typeface="Helvetica Neue" panose="02000503000000020004" pitchFamily="2"/>
              </a:rPr>
              <a:t>Learn more at</a:t>
            </a:r>
          </a:p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400" dirty="0" smtClean="0">
                <a:solidFill>
                  <a:srgbClr val="00AAA6"/>
                </a:solidFill>
                <a:latin typeface="Helvetica Neue" panose="02000503000000020004" pitchFamily="2"/>
              </a:rPr>
              <a:t>sutterhealth.org/</a:t>
            </a:r>
            <a:r>
              <a:rPr lang="en-US" sz="1400" dirty="0" err="1" smtClean="0">
                <a:solidFill>
                  <a:srgbClr val="00AAA6"/>
                </a:solidFill>
                <a:latin typeface="Helvetica Neue" panose="02000503000000020004" pitchFamily="2"/>
              </a:rPr>
              <a:t>missionbernal</a:t>
            </a:r>
            <a:endParaRPr sz="1400" dirty="0">
              <a:solidFill>
                <a:srgbClr val="00AAA6"/>
              </a:solidFill>
              <a:latin typeface="Helvetica Neue" panose="02000503000000020004" pitchFamily="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144474" y="1856698"/>
            <a:ext cx="2736748" cy="830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anchor="ctr">
            <a:spAutoFit/>
          </a:bodyPr>
          <a:lstStyle/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 smtClean="0">
                <a:solidFill>
                  <a:srgbClr val="00AAA6"/>
                </a:solidFill>
                <a:latin typeface="Helvetica Neue" panose="02000503000000020004" pitchFamily="2"/>
              </a:rPr>
              <a:t>…complete with pet therapy.</a:t>
            </a:r>
            <a:r>
              <a:rPr lang="en-US" sz="2400" dirty="0" smtClean="0">
                <a:solidFill>
                  <a:srgbClr val="00AAA6"/>
                </a:solidFill>
                <a:latin typeface="GT Walsheim Bold" panose="02000503040000020003" pitchFamily="2" charset="0"/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6" r="11757"/>
          <a:stretch/>
        </p:blipFill>
        <p:spPr>
          <a:xfrm>
            <a:off x="3105509" y="-25879"/>
            <a:ext cx="2536166" cy="521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34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38889E-6 -1.11111E-6 L -1.38889E-6 -0.142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38889E-6 -2.59259E-6 L -1.38889E-6 0.1259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8" decel="8400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Motion origin="layout" path="M -1.38889E-6 -3.20988E-6 L 0.09462 -0.0009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9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156</Words>
  <Application>Microsoft Office PowerPoint</Application>
  <PresentationFormat>On-screen Show (16:9)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Adobe Garamond Pro</vt:lpstr>
      <vt:lpstr>Arial</vt:lpstr>
      <vt:lpstr>Calibri</vt:lpstr>
      <vt:lpstr>GT Walsheim Bold</vt:lpstr>
      <vt:lpstr>Helvetica</vt:lpstr>
      <vt:lpstr>Helvetica Neue</vt:lpstr>
      <vt:lpstr>Lithos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Gross, Eric (Contractor)</dc:creator>
  <cp:lastModifiedBy>Gross, Eric</cp:lastModifiedBy>
  <cp:revision>12</cp:revision>
  <dcterms:modified xsi:type="dcterms:W3CDTF">2018-08-27T22:12:34Z</dcterms:modified>
</cp:coreProperties>
</file>